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912" autoAdjust="0"/>
    <p:restoredTop sz="94660"/>
  </p:normalViewPr>
  <p:slideViewPr>
    <p:cSldViewPr>
      <p:cViewPr varScale="1">
        <p:scale>
          <a:sx n="68" d="100"/>
          <a:sy n="68" d="100"/>
        </p:scale>
        <p:origin x="159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0070F52F-E620-452F-8B0F-4914F0A55D58}" type="datetimeFigureOut">
              <a:rPr lang="ru-RU" smtClean="0"/>
              <a:pPr/>
              <a:t>02.12.2019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4644719E-D80D-4E97-A85F-F36895A0458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70F52F-E620-452F-8B0F-4914F0A55D58}" type="datetimeFigureOut">
              <a:rPr lang="ru-RU" smtClean="0"/>
              <a:pPr/>
              <a:t>02.12.2019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4719E-D80D-4E97-A85F-F36895A0458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70F52F-E620-452F-8B0F-4914F0A55D58}" type="datetimeFigureOut">
              <a:rPr lang="ru-RU" smtClean="0"/>
              <a:pPr/>
              <a:t>02.12.2019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4719E-D80D-4E97-A85F-F36895A0458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70F52F-E620-452F-8B0F-4914F0A55D58}" type="datetimeFigureOut">
              <a:rPr lang="ru-RU" smtClean="0"/>
              <a:pPr/>
              <a:t>02.12.2019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4719E-D80D-4E97-A85F-F36895A0458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70F52F-E620-452F-8B0F-4914F0A55D58}" type="datetimeFigureOut">
              <a:rPr lang="ru-RU" smtClean="0"/>
              <a:pPr/>
              <a:t>02.12.2019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4719E-D80D-4E97-A85F-F36895A0458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70F52F-E620-452F-8B0F-4914F0A55D58}" type="datetimeFigureOut">
              <a:rPr lang="ru-RU" smtClean="0"/>
              <a:pPr/>
              <a:t>02.12.2019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4719E-D80D-4E97-A85F-F36895A0458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70F52F-E620-452F-8B0F-4914F0A55D58}" type="datetimeFigureOut">
              <a:rPr lang="ru-RU" smtClean="0"/>
              <a:pPr/>
              <a:t>02.12.2019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4719E-D80D-4E97-A85F-F36895A0458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70F52F-E620-452F-8B0F-4914F0A55D58}" type="datetimeFigureOut">
              <a:rPr lang="ru-RU" smtClean="0"/>
              <a:pPr/>
              <a:t>02.12.2019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4719E-D80D-4E97-A85F-F36895A0458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70F52F-E620-452F-8B0F-4914F0A55D58}" type="datetimeFigureOut">
              <a:rPr lang="ru-RU" smtClean="0"/>
              <a:pPr/>
              <a:t>02.12.2019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4719E-D80D-4E97-A85F-F36895A0458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0070F52F-E620-452F-8B0F-4914F0A55D58}" type="datetimeFigureOut">
              <a:rPr lang="ru-RU" smtClean="0"/>
              <a:pPr/>
              <a:t>02.12.2019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4719E-D80D-4E97-A85F-F36895A0458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0070F52F-E620-452F-8B0F-4914F0A55D58}" type="datetimeFigureOut">
              <a:rPr lang="ru-RU" smtClean="0"/>
              <a:pPr/>
              <a:t>02.12.2019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4644719E-D80D-4E97-A85F-F36895A0458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/>
              <a:t>Образец текста</a:t>
            </a:r>
          </a:p>
          <a:p>
            <a:pPr lvl="1" eaLnBrk="1" latinLnBrk="0" hangingPunct="1"/>
            <a:r>
              <a:rPr kumimoji="0" lang="ru-RU"/>
              <a:t>Второй уровень</a:t>
            </a:r>
          </a:p>
          <a:p>
            <a:pPr lvl="2" eaLnBrk="1" latinLnBrk="0" hangingPunct="1"/>
            <a:r>
              <a:rPr kumimoji="0" lang="ru-RU"/>
              <a:t>Третий уровень</a:t>
            </a:r>
          </a:p>
          <a:p>
            <a:pPr lvl="3" eaLnBrk="1" latinLnBrk="0" hangingPunct="1"/>
            <a:r>
              <a:rPr kumimoji="0" lang="ru-RU"/>
              <a:t>Четвертый уровень</a:t>
            </a:r>
          </a:p>
          <a:p>
            <a:pPr lvl="4" eaLnBrk="1" latinLnBrk="0" hangingPunct="1"/>
            <a:r>
              <a:rPr kumimoji="0" lang="ru-RU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0070F52F-E620-452F-8B0F-4914F0A55D58}" type="datetimeFigureOut">
              <a:rPr lang="ru-RU" smtClean="0"/>
              <a:pPr/>
              <a:t>02.12.2019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4644719E-D80D-4E97-A85F-F36895A0458F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57224" y="1142984"/>
            <a:ext cx="7286676" cy="3929090"/>
          </a:xfrm>
        </p:spPr>
        <p:txBody>
          <a:bodyPr>
            <a:noAutofit/>
          </a:bodyPr>
          <a:lstStyle/>
          <a:p>
            <a:pPr algn="ctr"/>
            <a:r>
              <a:rPr lang="ru-RU" sz="6600" dirty="0">
                <a:solidFill>
                  <a:schemeClr val="tx1"/>
                </a:solidFill>
              </a:rPr>
              <a:t>Применение методов арт-терапии на </a:t>
            </a:r>
            <a:r>
              <a:rPr lang="ru-RU" sz="6600">
                <a:solidFill>
                  <a:schemeClr val="tx1"/>
                </a:solidFill>
              </a:rPr>
              <a:t>уроках музыки</a:t>
            </a:r>
            <a:endParaRPr lang="ru-RU" sz="6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190777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/>
              <a:t>    </a:t>
            </a:r>
            <a:r>
              <a:rPr lang="ru-RU" sz="4000" dirty="0"/>
              <a:t>Обратился, под названием, композитор, к жанру УНТ, симфоническую миниатюру, написал, «Сказание русского народа» «Кикимора», и…</a:t>
            </a: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800" dirty="0">
                <a:solidFill>
                  <a:schemeClr val="tx1"/>
                </a:solidFill>
              </a:rPr>
              <a:t>Составь предложение</a:t>
            </a:r>
          </a:p>
        </p:txBody>
      </p:sp>
    </p:spTree>
    <p:extLst>
      <p:ext uri="{BB962C8B-B14F-4D97-AF65-F5344CB8AC3E}">
        <p14:creationId xmlns:p14="http://schemas.microsoft.com/office/powerpoint/2010/main" val="286978656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/>
              <a:t>   </a:t>
            </a:r>
            <a:r>
              <a:rPr lang="ru-RU" sz="4000" dirty="0"/>
              <a:t>Композитор обратился к жанру Устного народного творчества - «Сказание русского народа» и написал симфоническую миниатюру под названием  «Кикимора». </a:t>
            </a: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800" dirty="0">
                <a:solidFill>
                  <a:schemeClr val="tx1"/>
                </a:solidFill>
              </a:rPr>
              <a:t>Правильный ответ</a:t>
            </a:r>
          </a:p>
        </p:txBody>
      </p:sp>
    </p:spTree>
    <p:extLst>
      <p:ext uri="{BB962C8B-B14F-4D97-AF65-F5344CB8AC3E}">
        <p14:creationId xmlns:p14="http://schemas.microsoft.com/office/powerpoint/2010/main" val="86762888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4000" dirty="0"/>
              <a:t>1.Было интересно. Узнал новое. </a:t>
            </a:r>
          </a:p>
          <a:p>
            <a:r>
              <a:rPr lang="ru-RU" sz="4000" dirty="0"/>
              <a:t>2.Просто присутствовал.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400" dirty="0">
                <a:solidFill>
                  <a:schemeClr val="tx1"/>
                </a:solidFill>
              </a:rPr>
              <a:t>Подведение итогов урока</a:t>
            </a:r>
          </a:p>
        </p:txBody>
      </p:sp>
    </p:spTree>
    <p:extLst>
      <p:ext uri="{BB962C8B-B14F-4D97-AF65-F5344CB8AC3E}">
        <p14:creationId xmlns:p14="http://schemas.microsoft.com/office/powerpoint/2010/main" val="238962075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00034" y="785794"/>
            <a:ext cx="82296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4400" dirty="0"/>
              <a:t>                                    </a:t>
            </a:r>
          </a:p>
          <a:p>
            <a:pPr marL="0" indent="0">
              <a:buNone/>
            </a:pPr>
            <a:r>
              <a:rPr lang="ru-RU" sz="4400" dirty="0"/>
              <a:t>               </a:t>
            </a:r>
            <a:r>
              <a:rPr lang="ru-RU" sz="4800" b="1" dirty="0"/>
              <a:t>Всем</a:t>
            </a:r>
          </a:p>
          <a:p>
            <a:pPr marL="0" indent="0">
              <a:buNone/>
            </a:pPr>
            <a:r>
              <a:rPr lang="ru-RU" sz="4800" b="1" dirty="0"/>
              <a:t>   Спасибо за внимание!</a:t>
            </a:r>
          </a:p>
        </p:txBody>
      </p:sp>
    </p:spTree>
    <p:extLst>
      <p:ext uri="{BB962C8B-B14F-4D97-AF65-F5344CB8AC3E}">
        <p14:creationId xmlns:p14="http://schemas.microsoft.com/office/powerpoint/2010/main" val="23513953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28596" y="2071678"/>
            <a:ext cx="8229600" cy="4525963"/>
          </a:xfrm>
        </p:spPr>
        <p:txBody>
          <a:bodyPr>
            <a:normAutofit/>
          </a:bodyPr>
          <a:lstStyle/>
          <a:p>
            <a:pPr marL="109728" indent="0">
              <a:buNone/>
            </a:pPr>
            <a:r>
              <a:rPr lang="ru-RU" sz="4000" dirty="0"/>
              <a:t>Раскрытие способностей каждого обучающегося,</a:t>
            </a:r>
          </a:p>
          <a:p>
            <a:pPr marL="109728" indent="0">
              <a:buNone/>
            </a:pPr>
            <a:r>
              <a:rPr lang="ru-RU" sz="4000" dirty="0"/>
              <a:t>воспитание  личности в высокотехнологичном, конкурентном мире.</a:t>
            </a:r>
          </a:p>
          <a:p>
            <a:pPr marL="109728" indent="0">
              <a:buNone/>
            </a:pPr>
            <a:endParaRPr lang="ru-RU" sz="4000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582726"/>
          </a:xfrm>
        </p:spPr>
        <p:txBody>
          <a:bodyPr>
            <a:normAutofit/>
          </a:bodyPr>
          <a:lstStyle/>
          <a:p>
            <a:r>
              <a:rPr lang="ru-RU" sz="4800" dirty="0">
                <a:solidFill>
                  <a:schemeClr val="tx1"/>
                </a:solidFill>
              </a:rPr>
              <a:t>        Главная задача</a:t>
            </a:r>
            <a:br>
              <a:rPr lang="ru-RU" sz="4800" dirty="0">
                <a:solidFill>
                  <a:schemeClr val="tx1"/>
                </a:solidFill>
              </a:rPr>
            </a:br>
            <a:r>
              <a:rPr lang="ru-RU" sz="4800" dirty="0">
                <a:solidFill>
                  <a:schemeClr val="tx1"/>
                </a:solidFill>
              </a:rPr>
              <a:t>    современной школы</a:t>
            </a:r>
          </a:p>
        </p:txBody>
      </p:sp>
    </p:spTree>
    <p:extLst>
      <p:ext uri="{BB962C8B-B14F-4D97-AF65-F5344CB8AC3E}">
        <p14:creationId xmlns:p14="http://schemas.microsoft.com/office/powerpoint/2010/main" val="17948314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28596" y="1857364"/>
            <a:ext cx="8229600" cy="4525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3200" dirty="0"/>
              <a:t>                   </a:t>
            </a:r>
            <a:endParaRPr lang="ru-RU" sz="3200" b="1" dirty="0"/>
          </a:p>
          <a:p>
            <a:pPr>
              <a:buNone/>
            </a:pPr>
            <a:r>
              <a:rPr lang="ru-RU" dirty="0"/>
              <a:t>   Новизна современной педагогической практики преподавания музыки характеризуется изменением педагогической технологии на раскрытие, развитие творческих способностей, самоутверждение, комплексное психологическое сопровождение школьников: специалисты- логопеды, дефектологи, учителя музыки.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439850"/>
          </a:xfrm>
        </p:spPr>
        <p:txBody>
          <a:bodyPr>
            <a:noAutofit/>
          </a:bodyPr>
          <a:lstStyle/>
          <a:p>
            <a:pPr algn="ctr"/>
            <a:r>
              <a:rPr lang="ru-RU" sz="4000" dirty="0">
                <a:solidFill>
                  <a:schemeClr val="tx1"/>
                </a:solidFill>
              </a:rPr>
              <a:t>Актуальность музыкального </a:t>
            </a:r>
            <a:r>
              <a:rPr lang="ru-RU" sz="4000" dirty="0" err="1">
                <a:solidFill>
                  <a:schemeClr val="tx1"/>
                </a:solidFill>
              </a:rPr>
              <a:t>музыкального</a:t>
            </a:r>
            <a:r>
              <a:rPr lang="ru-RU" sz="4000" dirty="0">
                <a:solidFill>
                  <a:schemeClr val="tx1"/>
                </a:solidFill>
              </a:rPr>
              <a:t> воспитания детей с </a:t>
            </a:r>
            <a:r>
              <a:rPr lang="ru-RU" sz="4000" dirty="0" err="1">
                <a:solidFill>
                  <a:schemeClr val="tx1"/>
                </a:solidFill>
              </a:rPr>
              <a:t>овз</a:t>
            </a:r>
            <a:r>
              <a:rPr lang="ru-RU" sz="4000" dirty="0">
                <a:solidFill>
                  <a:schemeClr val="tx1"/>
                </a:solidFill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8140457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ru-RU" dirty="0"/>
              <a:t>               </a:t>
            </a:r>
          </a:p>
          <a:p>
            <a:pPr marL="0" indent="0">
              <a:buNone/>
            </a:pPr>
            <a:r>
              <a:rPr lang="ru-RU" dirty="0"/>
              <a:t>               Арт- терапия оказывает психотерапевтическое действие, снимает нервно- психологическое напряжение, развивает творческую свободу, фантазию, пробуждает процессы воображения и представления, развивает исполнительские возможности, музыкальные способности: музыкальный слух, музыкальную память.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sz="5400" dirty="0">
                <a:solidFill>
                  <a:schemeClr val="tx1"/>
                </a:solidFill>
              </a:rPr>
              <a:t>Элементы арт- терапии на уроках музыки</a:t>
            </a:r>
          </a:p>
        </p:txBody>
      </p:sp>
    </p:spTree>
    <p:extLst>
      <p:ext uri="{BB962C8B-B14F-4D97-AF65-F5344CB8AC3E}">
        <p14:creationId xmlns:p14="http://schemas.microsoft.com/office/powerpoint/2010/main" val="14663858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158" y="2500306"/>
            <a:ext cx="8229600" cy="4357694"/>
          </a:xfrm>
        </p:spPr>
        <p:txBody>
          <a:bodyPr>
            <a:normAutofit/>
          </a:bodyPr>
          <a:lstStyle/>
          <a:p>
            <a:pPr algn="ctr">
              <a:buNone/>
            </a:pPr>
            <a:endParaRPr lang="ru-RU" sz="3200" dirty="0"/>
          </a:p>
          <a:p>
            <a:pPr>
              <a:buNone/>
            </a:pPr>
            <a:r>
              <a:rPr lang="ru-RU" dirty="0"/>
              <a:t>1.Безоценочное восприятие: нет «правильного» или «неправильного» ответа.</a:t>
            </a:r>
          </a:p>
          <a:p>
            <a:pPr>
              <a:buNone/>
            </a:pPr>
            <a:r>
              <a:rPr lang="ru-RU" dirty="0"/>
              <a:t>2.Обучающиеся являются экспертами.</a:t>
            </a:r>
          </a:p>
          <a:p>
            <a:pPr>
              <a:buNone/>
            </a:pPr>
            <a:r>
              <a:rPr lang="ru-RU" dirty="0"/>
              <a:t>3.Важен вклад каждого школьника.</a:t>
            </a:r>
          </a:p>
          <a:p>
            <a:pPr>
              <a:buNone/>
            </a:pPr>
            <a:endParaRPr lang="ru-RU" dirty="0"/>
          </a:p>
          <a:p>
            <a:pPr>
              <a:buNone/>
            </a:pPr>
            <a:r>
              <a:rPr lang="ru-RU" dirty="0"/>
              <a:t> </a:t>
            </a:r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1274786"/>
          </a:xfrm>
        </p:spPr>
        <p:txBody>
          <a:bodyPr>
            <a:normAutofit/>
          </a:bodyPr>
          <a:lstStyle/>
          <a:p>
            <a:pPr algn="ctr"/>
            <a:r>
              <a:rPr lang="ru-RU" dirty="0"/>
              <a:t>Особенности арт -терапии</a:t>
            </a:r>
          </a:p>
        </p:txBody>
      </p:sp>
    </p:spTree>
    <p:extLst>
      <p:ext uri="{BB962C8B-B14F-4D97-AF65-F5344CB8AC3E}">
        <p14:creationId xmlns:p14="http://schemas.microsoft.com/office/powerpoint/2010/main" val="11204383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sz="3200" b="1" dirty="0"/>
              <a:t>1.Музыкотерапия- воздействует через слушание и восприятие;</a:t>
            </a:r>
          </a:p>
          <a:p>
            <a:pPr>
              <a:buNone/>
            </a:pPr>
            <a:r>
              <a:rPr lang="ru-RU" sz="3200" b="1" dirty="0"/>
              <a:t>2.Танцевально-двигательная терапия- воздействует через слушание, восприятие музыки, импровизацию движений;</a:t>
            </a:r>
          </a:p>
          <a:p>
            <a:pPr>
              <a:buNone/>
            </a:pPr>
            <a:r>
              <a:rPr lang="ru-RU" sz="3200" b="1" dirty="0"/>
              <a:t>3.Сказкотерапия-воздействует посредством сказки, притчи;</a:t>
            </a:r>
          </a:p>
          <a:p>
            <a:pPr>
              <a:buNone/>
            </a:pPr>
            <a:r>
              <a:rPr lang="ru-RU" sz="3200" b="1" dirty="0"/>
              <a:t>4. </a:t>
            </a:r>
            <a:r>
              <a:rPr lang="ru-RU" sz="3200" b="1" dirty="0" err="1"/>
              <a:t>Изотерапия</a:t>
            </a:r>
            <a:r>
              <a:rPr lang="ru-RU" sz="3200" b="1" dirty="0"/>
              <a:t>- воздействует средствами изобразительного искусства.</a:t>
            </a:r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4 вида арт –терапии на уроках музыки</a:t>
            </a:r>
          </a:p>
        </p:txBody>
      </p:sp>
    </p:spTree>
    <p:extLst>
      <p:ext uri="{BB962C8B-B14F-4D97-AF65-F5344CB8AC3E}">
        <p14:creationId xmlns:p14="http://schemas.microsoft.com/office/powerpoint/2010/main" val="33117163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628800"/>
            <a:ext cx="8229600" cy="4525963"/>
          </a:xfrm>
        </p:spPr>
        <p:txBody>
          <a:bodyPr/>
          <a:lstStyle/>
          <a:p>
            <a:pPr algn="ctr">
              <a:buNone/>
            </a:pPr>
            <a:endParaRPr lang="ru-RU" sz="3200" b="1" dirty="0"/>
          </a:p>
          <a:p>
            <a:pPr>
              <a:buNone/>
            </a:pPr>
            <a:r>
              <a:rPr lang="ru-RU"/>
              <a:t>  </a:t>
            </a: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428604"/>
            <a:ext cx="8229600" cy="1143000"/>
          </a:xfrm>
        </p:spPr>
        <p:txBody>
          <a:bodyPr>
            <a:noAutofit/>
          </a:bodyPr>
          <a:lstStyle/>
          <a:p>
            <a:pPr algn="ctr"/>
            <a:r>
              <a:rPr lang="ru-RU" sz="4000" dirty="0">
                <a:solidFill>
                  <a:schemeClr val="tx1"/>
                </a:solidFill>
              </a:rPr>
              <a:t>Фрагмент урока</a:t>
            </a:r>
            <a:br>
              <a:rPr lang="ru-RU" sz="4000" dirty="0">
                <a:solidFill>
                  <a:schemeClr val="tx1"/>
                </a:solidFill>
              </a:rPr>
            </a:br>
            <a:r>
              <a:rPr lang="ru-RU" sz="4000" dirty="0">
                <a:solidFill>
                  <a:schemeClr val="tx1"/>
                </a:solidFill>
              </a:rPr>
              <a:t>2 класс, тема: «Русские народные праздники», 3 четверть, 18 урок</a:t>
            </a:r>
            <a:br>
              <a:rPr lang="ru-RU" sz="4000" dirty="0">
                <a:solidFill>
                  <a:schemeClr val="tx1"/>
                </a:solidFill>
              </a:rPr>
            </a:br>
            <a:endParaRPr lang="ru-RU" sz="4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42412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46"/>
          </a:xfrm>
        </p:spPr>
        <p:txBody>
          <a:bodyPr>
            <a:normAutofit/>
          </a:bodyPr>
          <a:lstStyle/>
          <a:p>
            <a:pPr algn="ctr"/>
            <a:r>
              <a:rPr lang="ru-RU" sz="4800" dirty="0">
                <a:solidFill>
                  <a:schemeClr val="tx1"/>
                </a:solidFill>
              </a:rPr>
              <a:t>Примерный Кластер</a:t>
            </a:r>
          </a:p>
        </p:txBody>
      </p:sp>
      <p:sp>
        <p:nvSpPr>
          <p:cNvPr id="8" name="Стрелка влево 7"/>
          <p:cNvSpPr/>
          <p:nvPr/>
        </p:nvSpPr>
        <p:spPr>
          <a:xfrm>
            <a:off x="2428860" y="3500438"/>
            <a:ext cx="688467" cy="226647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Стрелка влево 8"/>
          <p:cNvSpPr/>
          <p:nvPr/>
        </p:nvSpPr>
        <p:spPr>
          <a:xfrm rot="6883268">
            <a:off x="1913023" y="2670909"/>
            <a:ext cx="677863" cy="242155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Стрелка влево 9"/>
          <p:cNvSpPr/>
          <p:nvPr/>
        </p:nvSpPr>
        <p:spPr>
          <a:xfrm rot="5400000">
            <a:off x="4143372" y="2285992"/>
            <a:ext cx="642942" cy="214314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Стрелка влево 10"/>
          <p:cNvSpPr/>
          <p:nvPr/>
        </p:nvSpPr>
        <p:spPr>
          <a:xfrm rot="3759967">
            <a:off x="564244" y="2585054"/>
            <a:ext cx="642942" cy="214314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Стрелка влево 11"/>
          <p:cNvSpPr/>
          <p:nvPr/>
        </p:nvSpPr>
        <p:spPr>
          <a:xfrm rot="10800000">
            <a:off x="5715008" y="3571876"/>
            <a:ext cx="642942" cy="214314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Стрелка влево 12"/>
          <p:cNvSpPr/>
          <p:nvPr/>
        </p:nvSpPr>
        <p:spPr>
          <a:xfrm rot="18455721">
            <a:off x="6246069" y="4356311"/>
            <a:ext cx="642942" cy="214314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Стрелка влево 13"/>
          <p:cNvSpPr/>
          <p:nvPr/>
        </p:nvSpPr>
        <p:spPr>
          <a:xfrm rot="15204573">
            <a:off x="7874039" y="4589222"/>
            <a:ext cx="642942" cy="214314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Стрелка влево 14"/>
          <p:cNvSpPr/>
          <p:nvPr/>
        </p:nvSpPr>
        <p:spPr>
          <a:xfrm rot="4389037">
            <a:off x="6660844" y="2660441"/>
            <a:ext cx="642942" cy="214314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Овал 15"/>
          <p:cNvSpPr/>
          <p:nvPr/>
        </p:nvSpPr>
        <p:spPr>
          <a:xfrm>
            <a:off x="7000860" y="5286388"/>
            <a:ext cx="2143140" cy="100013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tx1"/>
                </a:solidFill>
              </a:rPr>
              <a:t>Фортепианные миниатюры</a:t>
            </a:r>
          </a:p>
        </p:txBody>
      </p:sp>
      <p:sp>
        <p:nvSpPr>
          <p:cNvPr id="17" name="Овал 16"/>
          <p:cNvSpPr/>
          <p:nvPr/>
        </p:nvSpPr>
        <p:spPr>
          <a:xfrm>
            <a:off x="1714480" y="1428736"/>
            <a:ext cx="1500198" cy="9286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tx1"/>
                </a:solidFill>
              </a:rPr>
              <a:t>Поэмы</a:t>
            </a:r>
          </a:p>
        </p:txBody>
      </p:sp>
      <p:sp>
        <p:nvSpPr>
          <p:cNvPr id="19" name="Овал 18"/>
          <p:cNvSpPr/>
          <p:nvPr/>
        </p:nvSpPr>
        <p:spPr>
          <a:xfrm>
            <a:off x="142844" y="3071810"/>
            <a:ext cx="2214546" cy="100013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tx1"/>
                </a:solidFill>
              </a:rPr>
              <a:t>Симфонические жанры</a:t>
            </a:r>
          </a:p>
        </p:txBody>
      </p:sp>
      <p:sp>
        <p:nvSpPr>
          <p:cNvPr id="20" name="Овал 19"/>
          <p:cNvSpPr/>
          <p:nvPr/>
        </p:nvSpPr>
        <p:spPr>
          <a:xfrm>
            <a:off x="3143240" y="1000108"/>
            <a:ext cx="2500330" cy="100013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tx1"/>
                </a:solidFill>
              </a:rPr>
              <a:t>Фольклорист-собиратель</a:t>
            </a:r>
          </a:p>
        </p:txBody>
      </p:sp>
      <p:sp>
        <p:nvSpPr>
          <p:cNvPr id="21" name="Овал 20"/>
          <p:cNvSpPr/>
          <p:nvPr/>
        </p:nvSpPr>
        <p:spPr>
          <a:xfrm>
            <a:off x="4929190" y="4857760"/>
            <a:ext cx="2143140" cy="100013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tx1"/>
                </a:solidFill>
              </a:rPr>
              <a:t>Мазурки,</a:t>
            </a:r>
          </a:p>
          <a:p>
            <a:pPr algn="ctr"/>
            <a:r>
              <a:rPr lang="ru-RU" dirty="0">
                <a:solidFill>
                  <a:schemeClr val="tx1"/>
                </a:solidFill>
              </a:rPr>
              <a:t>вальсы</a:t>
            </a:r>
          </a:p>
        </p:txBody>
      </p:sp>
      <p:sp>
        <p:nvSpPr>
          <p:cNvPr id="22" name="Овал 21"/>
          <p:cNvSpPr/>
          <p:nvPr/>
        </p:nvSpPr>
        <p:spPr>
          <a:xfrm>
            <a:off x="6500826" y="3143248"/>
            <a:ext cx="2643174" cy="100013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tx1"/>
                </a:solidFill>
              </a:rPr>
              <a:t>Фортепианные жанры</a:t>
            </a:r>
          </a:p>
        </p:txBody>
      </p:sp>
      <p:sp>
        <p:nvSpPr>
          <p:cNvPr id="23" name="Овал 22"/>
          <p:cNvSpPr/>
          <p:nvPr/>
        </p:nvSpPr>
        <p:spPr>
          <a:xfrm>
            <a:off x="5857884" y="1285860"/>
            <a:ext cx="2143140" cy="100013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tx1"/>
                </a:solidFill>
              </a:rPr>
              <a:t>Прелюдии,</a:t>
            </a:r>
          </a:p>
          <a:p>
            <a:pPr algn="ctr"/>
            <a:r>
              <a:rPr lang="ru-RU" dirty="0">
                <a:solidFill>
                  <a:schemeClr val="tx1"/>
                </a:solidFill>
              </a:rPr>
              <a:t>этюды</a:t>
            </a:r>
          </a:p>
        </p:txBody>
      </p:sp>
      <p:sp>
        <p:nvSpPr>
          <p:cNvPr id="24" name="Овал 23"/>
          <p:cNvSpPr/>
          <p:nvPr/>
        </p:nvSpPr>
        <p:spPr>
          <a:xfrm>
            <a:off x="3214678" y="2928934"/>
            <a:ext cx="2357454" cy="150019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err="1">
                <a:solidFill>
                  <a:schemeClr val="tx1"/>
                </a:solidFill>
              </a:rPr>
              <a:t>А.К.Лядов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25" name="Овал 24"/>
          <p:cNvSpPr/>
          <p:nvPr/>
        </p:nvSpPr>
        <p:spPr>
          <a:xfrm>
            <a:off x="0" y="1214422"/>
            <a:ext cx="1643074" cy="85725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tx1"/>
                </a:solidFill>
              </a:rPr>
              <a:t>Миниатюры</a:t>
            </a:r>
          </a:p>
        </p:txBody>
      </p:sp>
      <p:sp>
        <p:nvSpPr>
          <p:cNvPr id="26" name="Стрелка влево 25"/>
          <p:cNvSpPr/>
          <p:nvPr/>
        </p:nvSpPr>
        <p:spPr>
          <a:xfrm rot="16366221">
            <a:off x="3928966" y="4879430"/>
            <a:ext cx="688467" cy="226647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Овал 26"/>
          <p:cNvSpPr/>
          <p:nvPr/>
        </p:nvSpPr>
        <p:spPr>
          <a:xfrm>
            <a:off x="2500298" y="5500702"/>
            <a:ext cx="2643174" cy="100013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tx1"/>
                </a:solidFill>
              </a:rPr>
              <a:t>Вокальные жанры: </a:t>
            </a:r>
          </a:p>
        </p:txBody>
      </p:sp>
      <p:sp>
        <p:nvSpPr>
          <p:cNvPr id="28" name="Стрелка влево 27"/>
          <p:cNvSpPr/>
          <p:nvPr/>
        </p:nvSpPr>
        <p:spPr>
          <a:xfrm rot="2795568">
            <a:off x="1760563" y="5429582"/>
            <a:ext cx="688467" cy="226647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Овал 28"/>
          <p:cNvSpPr/>
          <p:nvPr/>
        </p:nvSpPr>
        <p:spPr>
          <a:xfrm>
            <a:off x="142844" y="4286256"/>
            <a:ext cx="2143140" cy="100013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tx1"/>
                </a:solidFill>
              </a:rPr>
              <a:t>Русские народные песни</a:t>
            </a:r>
          </a:p>
        </p:txBody>
      </p:sp>
    </p:spTree>
    <p:extLst>
      <p:ext uri="{BB962C8B-B14F-4D97-AF65-F5344CB8AC3E}">
        <p14:creationId xmlns:p14="http://schemas.microsoft.com/office/powerpoint/2010/main" val="176379672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/>
              <a:t>                             </a:t>
            </a:r>
            <a:r>
              <a:rPr lang="ru-RU" sz="3200" dirty="0"/>
              <a:t>Задание-4</a:t>
            </a:r>
          </a:p>
          <a:p>
            <a:pPr marL="0" indent="0">
              <a:buNone/>
            </a:pPr>
            <a:endParaRPr lang="ru-RU" sz="3200" dirty="0"/>
          </a:p>
          <a:p>
            <a:pPr marL="0" indent="0">
              <a:buNone/>
            </a:pPr>
            <a:r>
              <a:rPr lang="ru-RU" sz="3200" dirty="0"/>
              <a:t>Составьте логическую цепочку, применяя технологии:                                                              </a:t>
            </a:r>
            <a:endParaRPr lang="ru-RU" sz="3200" b="1" dirty="0"/>
          </a:p>
          <a:p>
            <a:pPr>
              <a:buNone/>
            </a:pPr>
            <a:r>
              <a:rPr lang="ru-RU" sz="3200" b="1" dirty="0"/>
              <a:t>Групповая дискуссия;</a:t>
            </a:r>
          </a:p>
          <a:p>
            <a:pPr>
              <a:buNone/>
            </a:pPr>
            <a:r>
              <a:rPr lang="ru-RU" sz="3200" b="1" dirty="0"/>
              <a:t>Мозговая атака;</a:t>
            </a:r>
          </a:p>
          <a:p>
            <a:pPr marL="0" indent="0">
              <a:buNone/>
            </a:pPr>
            <a:r>
              <a:rPr lang="ru-RU" dirty="0"/>
              <a:t>  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4400" dirty="0">
                <a:solidFill>
                  <a:schemeClr val="tx1"/>
                </a:solidFill>
              </a:rPr>
              <a:t>Технология</a:t>
            </a:r>
            <a:br>
              <a:rPr lang="ru-RU" sz="4400" dirty="0">
                <a:solidFill>
                  <a:schemeClr val="tx1"/>
                </a:solidFill>
              </a:rPr>
            </a:br>
            <a:r>
              <a:rPr lang="ru-RU" sz="4400" dirty="0">
                <a:solidFill>
                  <a:schemeClr val="tx1"/>
                </a:solidFill>
              </a:rPr>
              <a:t>Ключевые термины</a:t>
            </a:r>
          </a:p>
        </p:txBody>
      </p:sp>
    </p:spTree>
    <p:extLst>
      <p:ext uri="{BB962C8B-B14F-4D97-AF65-F5344CB8AC3E}">
        <p14:creationId xmlns:p14="http://schemas.microsoft.com/office/powerpoint/2010/main" val="260505840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575</TotalTime>
  <Words>338</Words>
  <Application>Microsoft Office PowerPoint</Application>
  <PresentationFormat>Экран (4:3)</PresentationFormat>
  <Paragraphs>56</Paragraphs>
  <Slides>13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8" baseType="lpstr">
      <vt:lpstr>Lucida Sans Unicode</vt:lpstr>
      <vt:lpstr>Verdana</vt:lpstr>
      <vt:lpstr>Wingdings 2</vt:lpstr>
      <vt:lpstr>Wingdings 3</vt:lpstr>
      <vt:lpstr>Открытая</vt:lpstr>
      <vt:lpstr>Применение методов арт-терапии на уроках музыки</vt:lpstr>
      <vt:lpstr>        Главная задача     современной школы</vt:lpstr>
      <vt:lpstr>Актуальность музыкального музыкального воспитания детей с овз. </vt:lpstr>
      <vt:lpstr>Элементы арт- терапии на уроках музыки</vt:lpstr>
      <vt:lpstr>Особенности арт -терапии</vt:lpstr>
      <vt:lpstr>4 вида арт –терапии на уроках музыки</vt:lpstr>
      <vt:lpstr>Фрагмент урока 2 класс, тема: «Русские народные праздники», 3 четверть, 18 урок </vt:lpstr>
      <vt:lpstr>Примерный Кластер</vt:lpstr>
      <vt:lpstr>Технология Ключевые термины</vt:lpstr>
      <vt:lpstr>Составь предложение</vt:lpstr>
      <vt:lpstr>Правильный ответ</vt:lpstr>
      <vt:lpstr>Подведение итогов урока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IDimm Edition</cp:lastModifiedBy>
  <cp:revision>54</cp:revision>
  <dcterms:created xsi:type="dcterms:W3CDTF">2015-09-13T05:16:33Z</dcterms:created>
  <dcterms:modified xsi:type="dcterms:W3CDTF">2019-12-02T16:55:54Z</dcterms:modified>
</cp:coreProperties>
</file>