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1912" autoAdjust="0"/>
    <p:restoredTop sz="94660"/>
  </p:normalViewPr>
  <p:slideViewPr>
    <p:cSldViewPr>
      <p:cViewPr varScale="1">
        <p:scale>
          <a:sx n="103" d="100"/>
          <a:sy n="103" d="100"/>
        </p:scale>
        <p:origin x="-34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070F52F-E620-452F-8B0F-4914F0A55D58}" type="datetimeFigureOut">
              <a:rPr lang="ru-RU" smtClean="0"/>
              <a:pPr/>
              <a:t>14.10.2015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644719E-D80D-4E97-A85F-F36895A045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70F52F-E620-452F-8B0F-4914F0A55D58}" type="datetimeFigureOut">
              <a:rPr lang="ru-RU" smtClean="0"/>
              <a:pPr/>
              <a:t>14.10.2015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44719E-D80D-4E97-A85F-F36895A045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70F52F-E620-452F-8B0F-4914F0A55D58}" type="datetimeFigureOut">
              <a:rPr lang="ru-RU" smtClean="0"/>
              <a:pPr/>
              <a:t>14.10.2015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44719E-D80D-4E97-A85F-F36895A045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70F52F-E620-452F-8B0F-4914F0A55D58}" type="datetimeFigureOut">
              <a:rPr lang="ru-RU" smtClean="0"/>
              <a:pPr/>
              <a:t>14.10.2015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44719E-D80D-4E97-A85F-F36895A0458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70F52F-E620-452F-8B0F-4914F0A55D58}" type="datetimeFigureOut">
              <a:rPr lang="ru-RU" smtClean="0"/>
              <a:pPr/>
              <a:t>14.10.2015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44719E-D80D-4E97-A85F-F36895A0458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70F52F-E620-452F-8B0F-4914F0A55D58}" type="datetimeFigureOut">
              <a:rPr lang="ru-RU" smtClean="0"/>
              <a:pPr/>
              <a:t>14.10.2015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44719E-D80D-4E97-A85F-F36895A0458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70F52F-E620-452F-8B0F-4914F0A55D58}" type="datetimeFigureOut">
              <a:rPr lang="ru-RU" smtClean="0"/>
              <a:pPr/>
              <a:t>14.10.2015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44719E-D80D-4E97-A85F-F36895A045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70F52F-E620-452F-8B0F-4914F0A55D58}" type="datetimeFigureOut">
              <a:rPr lang="ru-RU" smtClean="0"/>
              <a:pPr/>
              <a:t>14.10.2015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44719E-D80D-4E97-A85F-F36895A0458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70F52F-E620-452F-8B0F-4914F0A55D58}" type="datetimeFigureOut">
              <a:rPr lang="ru-RU" smtClean="0"/>
              <a:pPr/>
              <a:t>14.10.2015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44719E-D80D-4E97-A85F-F36895A045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070F52F-E620-452F-8B0F-4914F0A55D58}" type="datetimeFigureOut">
              <a:rPr lang="ru-RU" smtClean="0"/>
              <a:pPr/>
              <a:t>14.10.2015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44719E-D80D-4E97-A85F-F36895A045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070F52F-E620-452F-8B0F-4914F0A55D58}" type="datetimeFigureOut">
              <a:rPr lang="ru-RU" smtClean="0"/>
              <a:pPr/>
              <a:t>14.10.2015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644719E-D80D-4E97-A85F-F36895A0458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070F52F-E620-452F-8B0F-4914F0A55D58}" type="datetimeFigureOut">
              <a:rPr lang="ru-RU" smtClean="0"/>
              <a:pPr/>
              <a:t>14.10.2015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644719E-D80D-4E97-A85F-F36895A0458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1142984"/>
            <a:ext cx="7286676" cy="3929090"/>
          </a:xfrm>
        </p:spPr>
        <p:txBody>
          <a:bodyPr>
            <a:noAutofit/>
          </a:bodyPr>
          <a:lstStyle/>
          <a:p>
            <a:pPr algn="ctr"/>
            <a:r>
              <a:rPr lang="ru-RU" sz="6600" dirty="0" smtClean="0">
                <a:solidFill>
                  <a:schemeClr val="tx1"/>
                </a:solidFill>
              </a:rPr>
              <a:t>Технологии </a:t>
            </a:r>
            <a:br>
              <a:rPr lang="ru-RU" sz="6600" dirty="0" smtClean="0">
                <a:solidFill>
                  <a:schemeClr val="tx1"/>
                </a:solidFill>
              </a:rPr>
            </a:br>
            <a:r>
              <a:rPr lang="ru-RU" sz="6600" dirty="0" smtClean="0">
                <a:solidFill>
                  <a:schemeClr val="tx1"/>
                </a:solidFill>
              </a:rPr>
              <a:t> критического мышления  на уроках музыки</a:t>
            </a:r>
            <a:endParaRPr lang="ru-RU" sz="6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190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4000" dirty="0" smtClean="0"/>
              <a:t>Обратился, под названием, композитор, к жанру УНТ, симфоническую миниатюру, написал, «Сказание русского народа» «Кикимора», и…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tx1"/>
                </a:solidFill>
              </a:rPr>
              <a:t>Составь предложение</a:t>
            </a:r>
            <a:endParaRPr lang="ru-RU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978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4000" dirty="0" smtClean="0"/>
              <a:t>Композитор обратился к жанру Устного народного творчества - «Сказание русского народа» и написал симфоническую миниатюру под названием  «Кикимора».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tx1"/>
                </a:solidFill>
              </a:rPr>
              <a:t>Правильный ответ</a:t>
            </a:r>
            <a:endParaRPr lang="ru-RU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762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1.Было интересно. Узнал новое. </a:t>
            </a:r>
          </a:p>
          <a:p>
            <a:r>
              <a:rPr lang="ru-RU" sz="4000" dirty="0" smtClean="0"/>
              <a:t>2.Просто присутствовал.</a:t>
            </a:r>
            <a:endParaRPr lang="ru-RU" sz="4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Подведение итогов урока</a:t>
            </a:r>
            <a:endParaRPr lang="ru-RU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962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034" y="78579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 smtClean="0"/>
              <a:t>                                    </a:t>
            </a:r>
          </a:p>
          <a:p>
            <a:pPr marL="0" indent="0">
              <a:buNone/>
            </a:pPr>
            <a:r>
              <a:rPr lang="ru-RU" sz="4400" dirty="0" smtClean="0"/>
              <a:t>               </a:t>
            </a:r>
            <a:r>
              <a:rPr lang="ru-RU" sz="4800" b="1" dirty="0" smtClean="0"/>
              <a:t>Всем</a:t>
            </a:r>
          </a:p>
          <a:p>
            <a:pPr marL="0" indent="0">
              <a:buNone/>
            </a:pPr>
            <a:r>
              <a:rPr lang="ru-RU" sz="4800" b="1" dirty="0" smtClean="0"/>
              <a:t>   Спасибо за внимание!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xmlns="" val="235139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525963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Групповая дискуссия</a:t>
            </a:r>
          </a:p>
          <a:p>
            <a:r>
              <a:rPr lang="ru-RU" sz="4000" dirty="0" smtClean="0"/>
              <a:t>Мозговая атака</a:t>
            </a:r>
          </a:p>
          <a:p>
            <a:r>
              <a:rPr lang="ru-RU" sz="4000" dirty="0" smtClean="0"/>
              <a:t>Постановка вопросов: «тонкие»-  «толстые»</a:t>
            </a:r>
          </a:p>
          <a:p>
            <a:r>
              <a:rPr lang="ru-RU" sz="4000" dirty="0" smtClean="0"/>
              <a:t>Кластер</a:t>
            </a:r>
          </a:p>
          <a:p>
            <a:r>
              <a:rPr lang="ru-RU" sz="4000" dirty="0" smtClean="0"/>
              <a:t>Ключевые термины</a:t>
            </a:r>
            <a:endParaRPr lang="ru-RU" sz="4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tx1"/>
                </a:solidFill>
              </a:rPr>
              <a:t>Технологии критического мышления</a:t>
            </a:r>
            <a:endParaRPr lang="ru-RU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483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3200" dirty="0" smtClean="0"/>
              <a:t>                            Задание-1.</a:t>
            </a:r>
          </a:p>
          <a:p>
            <a:pPr>
              <a:buNone/>
            </a:pPr>
            <a:endParaRPr lang="ru-RU" sz="3200" dirty="0" smtClean="0"/>
          </a:p>
          <a:p>
            <a:r>
              <a:rPr lang="ru-RU" sz="3200" dirty="0" smtClean="0"/>
              <a:t>Слушание отрывка из музыкального произведения;</a:t>
            </a:r>
          </a:p>
          <a:p>
            <a:r>
              <a:rPr lang="ru-RU" sz="3200" dirty="0" smtClean="0"/>
              <a:t>Слушание отрывка из литературного текста;</a:t>
            </a:r>
          </a:p>
          <a:p>
            <a:r>
              <a:rPr lang="ru-RU" sz="3200" dirty="0" smtClean="0"/>
              <a:t>Применение </a:t>
            </a:r>
            <a:r>
              <a:rPr lang="ru-RU" sz="3200" b="1" dirty="0" smtClean="0"/>
              <a:t>технологии-Мозговая атака</a:t>
            </a:r>
            <a:r>
              <a:rPr lang="ru-RU" sz="3200" dirty="0" smtClean="0"/>
              <a:t>;</a:t>
            </a:r>
          </a:p>
          <a:p>
            <a:r>
              <a:rPr lang="ru-RU" sz="3200" dirty="0" smtClean="0"/>
              <a:t>Применение </a:t>
            </a:r>
            <a:r>
              <a:rPr lang="ru-RU" sz="3200" b="1" dirty="0" smtClean="0"/>
              <a:t>технологии - Групповая дискуссия.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tx1"/>
                </a:solidFill>
              </a:rPr>
              <a:t>Назовите  тему урока, применив  следующие шаги и технологию: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404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                </a:t>
            </a:r>
            <a:r>
              <a:rPr lang="ru-RU" sz="4800" dirty="0" smtClean="0"/>
              <a:t>Симфоническая миниатюра    «Кикимора» на сюжет русского фольклора. Композитор- </a:t>
            </a:r>
            <a:r>
              <a:rPr lang="ru-RU" sz="4800" dirty="0" err="1" smtClean="0"/>
              <a:t>А.К.Лядов</a:t>
            </a:r>
            <a:r>
              <a:rPr lang="ru-RU" sz="4800" dirty="0" smtClean="0"/>
              <a:t>.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smtClean="0">
                <a:solidFill>
                  <a:schemeClr val="tx1"/>
                </a:solidFill>
              </a:rPr>
              <a:t>Тема урока</a:t>
            </a:r>
            <a:endParaRPr lang="ru-RU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638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158" y="2500306"/>
            <a:ext cx="8229600" cy="435769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</a:t>
            </a:r>
            <a:r>
              <a:rPr lang="ru-RU" sz="3200" dirty="0" smtClean="0"/>
              <a:t>Задание-2.        </a:t>
            </a:r>
          </a:p>
          <a:p>
            <a:pPr>
              <a:buNone/>
            </a:pPr>
            <a:r>
              <a:rPr lang="ru-RU" sz="3200" b="1" dirty="0" smtClean="0"/>
              <a:t>    Групповая дискуссия;</a:t>
            </a:r>
          </a:p>
          <a:p>
            <a:pPr>
              <a:buNone/>
            </a:pPr>
            <a:r>
              <a:rPr lang="ru-RU" sz="3200" b="1" dirty="0"/>
              <a:t> </a:t>
            </a:r>
            <a:r>
              <a:rPr lang="ru-RU" sz="3200" b="1" dirty="0" smtClean="0"/>
              <a:t>   Мозговая атака;</a:t>
            </a:r>
          </a:p>
          <a:p>
            <a:pPr>
              <a:buNone/>
            </a:pPr>
            <a:r>
              <a:rPr lang="ru-RU" sz="3200" dirty="0" smtClean="0"/>
              <a:t>    </a:t>
            </a:r>
            <a:r>
              <a:rPr lang="ru-RU" sz="3200" b="1" dirty="0" smtClean="0"/>
              <a:t>Постановка вопросов</a:t>
            </a:r>
            <a:r>
              <a:rPr lang="ru-RU" sz="3200" dirty="0" smtClean="0"/>
              <a:t>:</a:t>
            </a:r>
          </a:p>
          <a:p>
            <a:pPr>
              <a:buNone/>
            </a:pPr>
            <a:r>
              <a:rPr lang="ru-RU" sz="3200" dirty="0" smtClean="0"/>
              <a:t>    1 вопрос- «тонкий»</a:t>
            </a:r>
          </a:p>
          <a:p>
            <a:pPr>
              <a:buNone/>
            </a:pPr>
            <a:r>
              <a:rPr lang="ru-RU" sz="3200" dirty="0" smtClean="0"/>
              <a:t>    1 вопрос- «толстый»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127478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Докажите, что русские композиторы обращались к фольклору своего народа, применив технологию: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2043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3200" b="1" dirty="0" smtClean="0"/>
              <a:t>1.Верно ли, что </a:t>
            </a:r>
            <a:r>
              <a:rPr lang="ru-RU" sz="3200" dirty="0" smtClean="0"/>
              <a:t>литературной основой «Кикиморы»  композитора А.К. </a:t>
            </a:r>
            <a:r>
              <a:rPr lang="ru-RU" sz="3200" dirty="0" err="1" smtClean="0"/>
              <a:t>Лядова</a:t>
            </a:r>
            <a:r>
              <a:rPr lang="ru-RU" sz="3200" dirty="0" smtClean="0"/>
              <a:t> стало одно из сказаний собирателя- фольклориста  И. Сахарова?   </a:t>
            </a:r>
          </a:p>
          <a:p>
            <a:pPr>
              <a:buNone/>
            </a:pPr>
            <a:r>
              <a:rPr lang="ru-RU" sz="3200" dirty="0" smtClean="0"/>
              <a:t>2</a:t>
            </a:r>
            <a:r>
              <a:rPr lang="ru-RU" sz="3200" b="1" dirty="0" smtClean="0"/>
              <a:t>. Объясните почему </a:t>
            </a:r>
            <a:r>
              <a:rPr lang="ru-RU" sz="3200" dirty="0" smtClean="0"/>
              <a:t>название миниатюры подразумевает злое, коварное существо, созданное воображением русского человека</a:t>
            </a:r>
            <a:r>
              <a:rPr lang="ru-RU" sz="3200" dirty="0"/>
              <a:t>?</a:t>
            </a:r>
            <a:r>
              <a:rPr lang="ru-RU" sz="3200" b="1" dirty="0" smtClean="0"/>
              <a:t>     </a:t>
            </a:r>
            <a:endParaRPr lang="ru-RU" sz="32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725470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Примерные вопросы:</a:t>
            </a:r>
            <a:br>
              <a:rPr lang="ru-RU" sz="4400" dirty="0" smtClean="0">
                <a:solidFill>
                  <a:schemeClr val="tx1"/>
                </a:solidFill>
              </a:rPr>
            </a:br>
            <a:endParaRPr lang="ru-RU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171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 </a:t>
            </a:r>
            <a:r>
              <a:rPr lang="ru-RU" b="1" dirty="0" smtClean="0"/>
              <a:t>Задание-3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</a:t>
            </a:r>
            <a:r>
              <a:rPr lang="ru-RU" sz="3200" dirty="0" smtClean="0"/>
              <a:t>Применение  </a:t>
            </a:r>
            <a:r>
              <a:rPr lang="ru-RU" sz="3200" b="1" dirty="0" smtClean="0"/>
              <a:t>технологии</a:t>
            </a:r>
            <a:r>
              <a:rPr lang="ru-RU" sz="3200" dirty="0" smtClean="0"/>
              <a:t> Групповая    дискуссия;</a:t>
            </a:r>
          </a:p>
          <a:p>
            <a:pPr>
              <a:buNone/>
            </a:pPr>
            <a:r>
              <a:rPr lang="ru-RU" sz="3200" dirty="0" smtClean="0"/>
              <a:t>   Применение </a:t>
            </a:r>
            <a:r>
              <a:rPr lang="ru-RU" sz="3200" b="1" dirty="0" smtClean="0"/>
              <a:t>технологии</a:t>
            </a:r>
            <a:r>
              <a:rPr lang="ru-RU" sz="3200" dirty="0" smtClean="0"/>
              <a:t> Мозговая атака;</a:t>
            </a:r>
          </a:p>
          <a:p>
            <a:pPr>
              <a:buNone/>
            </a:pPr>
            <a:r>
              <a:rPr lang="ru-RU" sz="3200" dirty="0"/>
              <a:t> </a:t>
            </a:r>
            <a:r>
              <a:rPr lang="ru-RU" sz="3200" dirty="0" smtClean="0"/>
              <a:t>  Составление </a:t>
            </a:r>
            <a:r>
              <a:rPr lang="ru-RU" sz="3200" b="1" dirty="0" smtClean="0"/>
              <a:t>Кластера</a:t>
            </a:r>
            <a:r>
              <a:rPr lang="ru-RU" sz="3200" dirty="0" smtClean="0"/>
              <a:t> (ключевое слово-  </a:t>
            </a:r>
            <a:r>
              <a:rPr lang="ru-RU" sz="3200" b="1" dirty="0" err="1" smtClean="0"/>
              <a:t>Лядов</a:t>
            </a:r>
            <a:r>
              <a:rPr lang="ru-RU" sz="3200" b="1" dirty="0" smtClean="0"/>
              <a:t>).</a:t>
            </a:r>
          </a:p>
          <a:p>
            <a:pPr>
              <a:buNone/>
            </a:pPr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Схема-технология «Кластер»</a:t>
            </a:r>
            <a:br>
              <a:rPr lang="ru-RU" sz="4000" dirty="0" smtClean="0">
                <a:solidFill>
                  <a:schemeClr val="tx1"/>
                </a:solidFill>
              </a:rPr>
            </a:br>
            <a:endParaRPr lang="ru-RU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424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tx1"/>
                </a:solidFill>
              </a:rPr>
              <a:t>Примерный Кластер</a:t>
            </a:r>
            <a:endParaRPr lang="ru-RU" sz="4800" dirty="0">
              <a:solidFill>
                <a:schemeClr val="tx1"/>
              </a:solidFill>
            </a:endParaRPr>
          </a:p>
        </p:txBody>
      </p:sp>
      <p:sp>
        <p:nvSpPr>
          <p:cNvPr id="8" name="Стрелка влево 7"/>
          <p:cNvSpPr/>
          <p:nvPr/>
        </p:nvSpPr>
        <p:spPr>
          <a:xfrm>
            <a:off x="2428860" y="3500438"/>
            <a:ext cx="688467" cy="22664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лево 8"/>
          <p:cNvSpPr/>
          <p:nvPr/>
        </p:nvSpPr>
        <p:spPr>
          <a:xfrm rot="6883268">
            <a:off x="1913023" y="2670909"/>
            <a:ext cx="677863" cy="24215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лево 9"/>
          <p:cNvSpPr/>
          <p:nvPr/>
        </p:nvSpPr>
        <p:spPr>
          <a:xfrm rot="5400000">
            <a:off x="4143372" y="2285992"/>
            <a:ext cx="642942" cy="2143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лево 10"/>
          <p:cNvSpPr/>
          <p:nvPr/>
        </p:nvSpPr>
        <p:spPr>
          <a:xfrm rot="3759967">
            <a:off x="564244" y="2585054"/>
            <a:ext cx="642942" cy="2143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лево 11"/>
          <p:cNvSpPr/>
          <p:nvPr/>
        </p:nvSpPr>
        <p:spPr>
          <a:xfrm rot="10800000">
            <a:off x="5715008" y="3571876"/>
            <a:ext cx="642942" cy="2143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лево 12"/>
          <p:cNvSpPr/>
          <p:nvPr/>
        </p:nvSpPr>
        <p:spPr>
          <a:xfrm rot="18455721">
            <a:off x="6246069" y="4356311"/>
            <a:ext cx="642942" cy="2143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лево 13"/>
          <p:cNvSpPr/>
          <p:nvPr/>
        </p:nvSpPr>
        <p:spPr>
          <a:xfrm rot="15204573">
            <a:off x="7874039" y="4589222"/>
            <a:ext cx="642942" cy="2143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лево 14"/>
          <p:cNvSpPr/>
          <p:nvPr/>
        </p:nvSpPr>
        <p:spPr>
          <a:xfrm rot="4389037">
            <a:off x="6660844" y="2660441"/>
            <a:ext cx="642942" cy="2143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7000860" y="5286388"/>
            <a:ext cx="2143140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Фортепианные миниатюры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1714480" y="1428736"/>
            <a:ext cx="1500198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Поэмы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142844" y="3071810"/>
            <a:ext cx="2214546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Симфонические жанры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3143240" y="1000108"/>
            <a:ext cx="2500330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Фольклорист-собиратель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4929190" y="4857760"/>
            <a:ext cx="2143140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Мазурки,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вальсы</a:t>
            </a:r>
          </a:p>
        </p:txBody>
      </p:sp>
      <p:sp>
        <p:nvSpPr>
          <p:cNvPr id="22" name="Овал 21"/>
          <p:cNvSpPr/>
          <p:nvPr/>
        </p:nvSpPr>
        <p:spPr>
          <a:xfrm>
            <a:off x="6500826" y="3143248"/>
            <a:ext cx="2643174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Фортепианные жанры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5857884" y="1285860"/>
            <a:ext cx="2143140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Прелюдии,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этюды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3214678" y="2928934"/>
            <a:ext cx="2357454" cy="15001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А.К.Лядов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0" y="1214422"/>
            <a:ext cx="164307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Миниатюры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6" name="Стрелка влево 25"/>
          <p:cNvSpPr/>
          <p:nvPr/>
        </p:nvSpPr>
        <p:spPr>
          <a:xfrm rot="16366221">
            <a:off x="3928966" y="4879430"/>
            <a:ext cx="688467" cy="22664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2500298" y="5500702"/>
            <a:ext cx="2643174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Вокальные жанры: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8" name="Стрелка влево 27"/>
          <p:cNvSpPr/>
          <p:nvPr/>
        </p:nvSpPr>
        <p:spPr>
          <a:xfrm rot="2795568">
            <a:off x="1760563" y="5429582"/>
            <a:ext cx="688467" cy="22664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142844" y="4286256"/>
            <a:ext cx="2143140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Русские народные песни</a:t>
            </a:r>
          </a:p>
        </p:txBody>
      </p:sp>
    </p:spTree>
    <p:extLst>
      <p:ext uri="{BB962C8B-B14F-4D97-AF65-F5344CB8AC3E}">
        <p14:creationId xmlns:p14="http://schemas.microsoft.com/office/powerpoint/2010/main" xmlns="" val="176379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          </a:t>
            </a:r>
            <a:r>
              <a:rPr lang="ru-RU" sz="3200" dirty="0" smtClean="0"/>
              <a:t>Задание-4</a:t>
            </a:r>
          </a:p>
          <a:p>
            <a:pPr marL="0" indent="0">
              <a:buNone/>
            </a:pPr>
            <a:endParaRPr lang="ru-RU" sz="3200" dirty="0" smtClean="0"/>
          </a:p>
          <a:p>
            <a:pPr marL="0" indent="0">
              <a:buNone/>
            </a:pPr>
            <a:r>
              <a:rPr lang="ru-RU" sz="3200" dirty="0" smtClean="0"/>
              <a:t>Составьте логическую цепочку, применяя технологии:                                                              </a:t>
            </a:r>
            <a:endParaRPr lang="ru-RU" sz="3200" b="1" dirty="0" smtClean="0"/>
          </a:p>
          <a:p>
            <a:pPr>
              <a:buNone/>
            </a:pPr>
            <a:r>
              <a:rPr lang="ru-RU" sz="3200" b="1" dirty="0" smtClean="0"/>
              <a:t>Групповая дискуссия;</a:t>
            </a:r>
          </a:p>
          <a:p>
            <a:pPr>
              <a:buNone/>
            </a:pPr>
            <a:r>
              <a:rPr lang="ru-RU" sz="3200" b="1" dirty="0" smtClean="0"/>
              <a:t>Мозговая атака;</a:t>
            </a:r>
          </a:p>
          <a:p>
            <a:pPr marL="0" indent="0">
              <a:buNone/>
            </a:pPr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Технология</a:t>
            </a:r>
            <a:br>
              <a:rPr lang="ru-RU" sz="4400" dirty="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Ключевые термины</a:t>
            </a:r>
            <a:endParaRPr lang="ru-RU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505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471</TotalTime>
  <Words>299</Words>
  <Application>Microsoft Office PowerPoint</Application>
  <PresentationFormat>Экран (4:3)</PresentationFormat>
  <Paragraphs>66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Открытая</vt:lpstr>
      <vt:lpstr>Технологии   критического мышления  на уроках музыки</vt:lpstr>
      <vt:lpstr>Технологии критического мышления</vt:lpstr>
      <vt:lpstr>Назовите  тему урока, применив  следующие шаги и технологию:</vt:lpstr>
      <vt:lpstr>Тема урока</vt:lpstr>
      <vt:lpstr>Докажите, что русские композиторы обращались к фольклору своего народа, применив технологию:  </vt:lpstr>
      <vt:lpstr>Примерные вопросы: </vt:lpstr>
      <vt:lpstr>Схема-технология «Кластер» </vt:lpstr>
      <vt:lpstr>Примерный Кластер</vt:lpstr>
      <vt:lpstr>Технология Ключевые термины</vt:lpstr>
      <vt:lpstr>Составь предложение</vt:lpstr>
      <vt:lpstr>Правильный ответ</vt:lpstr>
      <vt:lpstr>Подведение итогов урока</vt:lpstr>
      <vt:lpstr>Слайд 13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MASHEENA</cp:lastModifiedBy>
  <cp:revision>43</cp:revision>
  <dcterms:created xsi:type="dcterms:W3CDTF">2015-09-13T05:16:33Z</dcterms:created>
  <dcterms:modified xsi:type="dcterms:W3CDTF">2015-10-14T15:28:56Z</dcterms:modified>
</cp:coreProperties>
</file>